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59" r:id="rId6"/>
    <p:sldId id="260" r:id="rId7"/>
    <p:sldId id="261" r:id="rId8"/>
    <p:sldId id="262" r:id="rId9"/>
    <p:sldId id="266" r:id="rId10"/>
    <p:sldId id="270" r:id="rId11"/>
    <p:sldId id="263" r:id="rId12"/>
    <p:sldId id="264" r:id="rId13"/>
    <p:sldId id="271" r:id="rId14"/>
    <p:sldId id="265"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8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8DBABB-F511-4A6E-A406-0E7B3BAA8062}" type="datetimeFigureOut">
              <a:rPr lang="en-US" smtClean="0"/>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6F0DB-FFAE-4348-9C95-F29AEF940896}" type="slidenum">
              <a:rPr lang="en-US" smtClean="0"/>
              <a:t>‹#›</a:t>
            </a:fld>
            <a:endParaRPr lang="en-US"/>
          </a:p>
        </p:txBody>
      </p:sp>
    </p:spTree>
    <p:extLst>
      <p:ext uri="{BB962C8B-B14F-4D97-AF65-F5344CB8AC3E}">
        <p14:creationId xmlns:p14="http://schemas.microsoft.com/office/powerpoint/2010/main" val="199594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DBABB-F511-4A6E-A406-0E7B3BAA8062}" type="datetimeFigureOut">
              <a:rPr lang="en-US" smtClean="0"/>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6F0DB-FFAE-4348-9C95-F29AEF940896}" type="slidenum">
              <a:rPr lang="en-US" smtClean="0"/>
              <a:t>‹#›</a:t>
            </a:fld>
            <a:endParaRPr lang="en-US"/>
          </a:p>
        </p:txBody>
      </p:sp>
    </p:spTree>
    <p:extLst>
      <p:ext uri="{BB962C8B-B14F-4D97-AF65-F5344CB8AC3E}">
        <p14:creationId xmlns:p14="http://schemas.microsoft.com/office/powerpoint/2010/main" val="3675882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DBABB-F511-4A6E-A406-0E7B3BAA8062}" type="datetimeFigureOut">
              <a:rPr lang="en-US" smtClean="0"/>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6F0DB-FFAE-4348-9C95-F29AEF940896}" type="slidenum">
              <a:rPr lang="en-US" smtClean="0"/>
              <a:t>‹#›</a:t>
            </a:fld>
            <a:endParaRPr lang="en-US"/>
          </a:p>
        </p:txBody>
      </p:sp>
    </p:spTree>
    <p:extLst>
      <p:ext uri="{BB962C8B-B14F-4D97-AF65-F5344CB8AC3E}">
        <p14:creationId xmlns:p14="http://schemas.microsoft.com/office/powerpoint/2010/main" val="2867640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DBABB-F511-4A6E-A406-0E7B3BAA8062}" type="datetimeFigureOut">
              <a:rPr lang="en-US" smtClean="0"/>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6F0DB-FFAE-4348-9C95-F29AEF940896}" type="slidenum">
              <a:rPr lang="en-US" smtClean="0"/>
              <a:t>‹#›</a:t>
            </a:fld>
            <a:endParaRPr lang="en-US"/>
          </a:p>
        </p:txBody>
      </p:sp>
    </p:spTree>
    <p:extLst>
      <p:ext uri="{BB962C8B-B14F-4D97-AF65-F5344CB8AC3E}">
        <p14:creationId xmlns:p14="http://schemas.microsoft.com/office/powerpoint/2010/main" val="273523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8DBABB-F511-4A6E-A406-0E7B3BAA8062}" type="datetimeFigureOut">
              <a:rPr lang="en-US" smtClean="0"/>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6F0DB-FFAE-4348-9C95-F29AEF940896}" type="slidenum">
              <a:rPr lang="en-US" smtClean="0"/>
              <a:t>‹#›</a:t>
            </a:fld>
            <a:endParaRPr lang="en-US"/>
          </a:p>
        </p:txBody>
      </p:sp>
    </p:spTree>
    <p:extLst>
      <p:ext uri="{BB962C8B-B14F-4D97-AF65-F5344CB8AC3E}">
        <p14:creationId xmlns:p14="http://schemas.microsoft.com/office/powerpoint/2010/main" val="2399655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8DBABB-F511-4A6E-A406-0E7B3BAA8062}" type="datetimeFigureOut">
              <a:rPr lang="en-US" smtClean="0"/>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6F0DB-FFAE-4348-9C95-F29AEF940896}" type="slidenum">
              <a:rPr lang="en-US" smtClean="0"/>
              <a:t>‹#›</a:t>
            </a:fld>
            <a:endParaRPr lang="en-US"/>
          </a:p>
        </p:txBody>
      </p:sp>
    </p:spTree>
    <p:extLst>
      <p:ext uri="{BB962C8B-B14F-4D97-AF65-F5344CB8AC3E}">
        <p14:creationId xmlns:p14="http://schemas.microsoft.com/office/powerpoint/2010/main" val="426787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8DBABB-F511-4A6E-A406-0E7B3BAA8062}" type="datetimeFigureOut">
              <a:rPr lang="en-US" smtClean="0"/>
              <a:t>11/12/2012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06F0DB-FFAE-4348-9C95-F29AEF940896}" type="slidenum">
              <a:rPr lang="en-US" smtClean="0"/>
              <a:t>‹#›</a:t>
            </a:fld>
            <a:endParaRPr lang="en-US"/>
          </a:p>
        </p:txBody>
      </p:sp>
    </p:spTree>
    <p:extLst>
      <p:ext uri="{BB962C8B-B14F-4D97-AF65-F5344CB8AC3E}">
        <p14:creationId xmlns:p14="http://schemas.microsoft.com/office/powerpoint/2010/main" val="1546141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8DBABB-F511-4A6E-A406-0E7B3BAA8062}" type="datetimeFigureOut">
              <a:rPr lang="en-US" smtClean="0"/>
              <a:t>11/12/2012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06F0DB-FFAE-4348-9C95-F29AEF940896}" type="slidenum">
              <a:rPr lang="en-US" smtClean="0"/>
              <a:t>‹#›</a:t>
            </a:fld>
            <a:endParaRPr lang="en-US"/>
          </a:p>
        </p:txBody>
      </p:sp>
    </p:spTree>
    <p:extLst>
      <p:ext uri="{BB962C8B-B14F-4D97-AF65-F5344CB8AC3E}">
        <p14:creationId xmlns:p14="http://schemas.microsoft.com/office/powerpoint/2010/main" val="2618874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8DBABB-F511-4A6E-A406-0E7B3BAA8062}" type="datetimeFigureOut">
              <a:rPr lang="en-US" smtClean="0"/>
              <a:t>11/12/2012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06F0DB-FFAE-4348-9C95-F29AEF940896}" type="slidenum">
              <a:rPr lang="en-US" smtClean="0"/>
              <a:t>‹#›</a:t>
            </a:fld>
            <a:endParaRPr lang="en-US"/>
          </a:p>
        </p:txBody>
      </p:sp>
    </p:spTree>
    <p:extLst>
      <p:ext uri="{BB962C8B-B14F-4D97-AF65-F5344CB8AC3E}">
        <p14:creationId xmlns:p14="http://schemas.microsoft.com/office/powerpoint/2010/main" val="932389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8DBABB-F511-4A6E-A406-0E7B3BAA8062}" type="datetimeFigureOut">
              <a:rPr lang="en-US" smtClean="0"/>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6F0DB-FFAE-4348-9C95-F29AEF940896}" type="slidenum">
              <a:rPr lang="en-US" smtClean="0"/>
              <a:t>‹#›</a:t>
            </a:fld>
            <a:endParaRPr lang="en-US"/>
          </a:p>
        </p:txBody>
      </p:sp>
    </p:spTree>
    <p:extLst>
      <p:ext uri="{BB962C8B-B14F-4D97-AF65-F5344CB8AC3E}">
        <p14:creationId xmlns:p14="http://schemas.microsoft.com/office/powerpoint/2010/main" val="1635671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8DBABB-F511-4A6E-A406-0E7B3BAA8062}" type="datetimeFigureOut">
              <a:rPr lang="en-US" smtClean="0"/>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6F0DB-FFAE-4348-9C95-F29AEF940896}" type="slidenum">
              <a:rPr lang="en-US" smtClean="0"/>
              <a:t>‹#›</a:t>
            </a:fld>
            <a:endParaRPr lang="en-US"/>
          </a:p>
        </p:txBody>
      </p:sp>
    </p:spTree>
    <p:extLst>
      <p:ext uri="{BB962C8B-B14F-4D97-AF65-F5344CB8AC3E}">
        <p14:creationId xmlns:p14="http://schemas.microsoft.com/office/powerpoint/2010/main" val="14973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8DBABB-F511-4A6E-A406-0E7B3BAA8062}" type="datetimeFigureOut">
              <a:rPr lang="en-US" smtClean="0"/>
              <a:t>11/12/2012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6F0DB-FFAE-4348-9C95-F29AEF940896}" type="slidenum">
              <a:rPr lang="en-US" smtClean="0"/>
              <a:t>‹#›</a:t>
            </a:fld>
            <a:endParaRPr lang="en-US"/>
          </a:p>
        </p:txBody>
      </p:sp>
    </p:spTree>
    <p:extLst>
      <p:ext uri="{BB962C8B-B14F-4D97-AF65-F5344CB8AC3E}">
        <p14:creationId xmlns:p14="http://schemas.microsoft.com/office/powerpoint/2010/main" val="953872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Ellis Island Immigration Simulation</a:t>
            </a:r>
            <a:endParaRPr lang="en-US" dirty="0"/>
          </a:p>
        </p:txBody>
      </p:sp>
      <p:sp>
        <p:nvSpPr>
          <p:cNvPr id="3" name="Content Placeholder 2"/>
          <p:cNvSpPr>
            <a:spLocks noGrp="1"/>
          </p:cNvSpPr>
          <p:nvPr>
            <p:ph idx="1"/>
          </p:nvPr>
        </p:nvSpPr>
        <p:spPr/>
        <p:txBody>
          <a:bodyPr/>
          <a:lstStyle/>
          <a:p>
            <a:r>
              <a:rPr lang="en-US" dirty="0"/>
              <a:t>-Imagine you are </a:t>
            </a:r>
            <a:r>
              <a:rPr lang="en-US" dirty="0" smtClean="0"/>
              <a:t>your assigned </a:t>
            </a:r>
            <a:r>
              <a:rPr lang="en-US" dirty="0"/>
              <a:t>immigrant-Identify your name, age and occupation</a:t>
            </a:r>
          </a:p>
          <a:p>
            <a:r>
              <a:rPr lang="en-US" dirty="0" smtClean="0"/>
              <a:t>Reveal </a:t>
            </a:r>
            <a:r>
              <a:rPr lang="en-US" dirty="0"/>
              <a:t>your hopes, fears and emotions about coming to America and leaving your family</a:t>
            </a:r>
            <a:r>
              <a:rPr lang="en-US" dirty="0" smtClean="0"/>
              <a:t>. What potential obstacles might you face in coming to America (use the card to help you)??? </a:t>
            </a:r>
            <a:endParaRPr lang="en-US" dirty="0"/>
          </a:p>
          <a:p>
            <a:endParaRPr lang="en-US" dirty="0"/>
          </a:p>
        </p:txBody>
      </p:sp>
    </p:spTree>
    <p:extLst>
      <p:ext uri="{BB962C8B-B14F-4D97-AF65-F5344CB8AC3E}">
        <p14:creationId xmlns:p14="http://schemas.microsoft.com/office/powerpoint/2010/main" val="1573808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Questions</a:t>
            </a:r>
            <a:endParaRPr lang="en-US" dirty="0"/>
          </a:p>
        </p:txBody>
      </p:sp>
      <p:sp>
        <p:nvSpPr>
          <p:cNvPr id="3" name="Content Placeholder 2"/>
          <p:cNvSpPr>
            <a:spLocks noGrp="1"/>
          </p:cNvSpPr>
          <p:nvPr>
            <p:ph idx="1"/>
          </p:nvPr>
        </p:nvSpPr>
        <p:spPr/>
        <p:txBody>
          <a:bodyPr/>
          <a:lstStyle/>
          <a:p>
            <a:r>
              <a:rPr lang="en-US" dirty="0" smtClean="0"/>
              <a:t>Predict the conditions and reasons for some immigrants being denied entrance into the United States</a:t>
            </a:r>
            <a:endParaRPr lang="en-US" dirty="0"/>
          </a:p>
        </p:txBody>
      </p:sp>
    </p:spTree>
    <p:extLst>
      <p:ext uri="{BB962C8B-B14F-4D97-AF65-F5344CB8AC3E}">
        <p14:creationId xmlns:p14="http://schemas.microsoft.com/office/powerpoint/2010/main" val="2113746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1143000"/>
          </a:xfrm>
        </p:spPr>
        <p:txBody>
          <a:bodyPr/>
          <a:lstStyle/>
          <a:p>
            <a:r>
              <a:rPr lang="en-US" dirty="0" smtClean="0"/>
              <a:t>Mental exam</a:t>
            </a:r>
            <a:endParaRPr lang="en-US" dirty="0"/>
          </a:p>
        </p:txBody>
      </p:sp>
      <p:sp>
        <p:nvSpPr>
          <p:cNvPr id="3" name="Content Placeholder 2"/>
          <p:cNvSpPr>
            <a:spLocks noGrp="1"/>
          </p:cNvSpPr>
          <p:nvPr>
            <p:ph idx="1"/>
          </p:nvPr>
        </p:nvSpPr>
        <p:spPr/>
        <p:txBody>
          <a:bodyPr/>
          <a:lstStyle/>
          <a:p>
            <a:endParaRPr lang="en-US"/>
          </a:p>
        </p:txBody>
      </p:sp>
      <p:pic>
        <p:nvPicPr>
          <p:cNvPr id="8194" name="Picture 2" descr="http://2.bp.blogspot.com/-2HuGuZOxHMA/Tjg9ux-kORI/AAAAAAAACn0/DnkItduF9zg/s1600/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43999"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7251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689"/>
            <a:ext cx="8229600" cy="1143000"/>
          </a:xfrm>
        </p:spPr>
        <p:txBody>
          <a:bodyPr/>
          <a:lstStyle/>
          <a:p>
            <a:r>
              <a:rPr lang="en-US" dirty="0" smtClean="0"/>
              <a:t>Legal Exam: “The Great Room.”</a:t>
            </a:r>
            <a:endParaRPr lang="en-US" dirty="0"/>
          </a:p>
        </p:txBody>
      </p:sp>
      <p:sp>
        <p:nvSpPr>
          <p:cNvPr id="3" name="Content Placeholder 2"/>
          <p:cNvSpPr>
            <a:spLocks noGrp="1"/>
          </p:cNvSpPr>
          <p:nvPr>
            <p:ph idx="1"/>
          </p:nvPr>
        </p:nvSpPr>
        <p:spPr>
          <a:xfrm>
            <a:off x="76200" y="914400"/>
            <a:ext cx="4267200" cy="4525963"/>
          </a:xfrm>
        </p:spPr>
        <p:txBody>
          <a:bodyPr>
            <a:normAutofit fontScale="62500" lnSpcReduction="20000"/>
          </a:bodyPr>
          <a:lstStyle/>
          <a:p>
            <a:r>
              <a:rPr lang="en-US" dirty="0"/>
              <a:t>1.   What is your name?                       </a:t>
            </a:r>
          </a:p>
          <a:p>
            <a:r>
              <a:rPr lang="en-US" dirty="0"/>
              <a:t>2.  What is your age?</a:t>
            </a:r>
          </a:p>
          <a:p>
            <a:r>
              <a:rPr lang="en-US" dirty="0"/>
              <a:t>3.   What is your sex?      </a:t>
            </a:r>
          </a:p>
          <a:p>
            <a:r>
              <a:rPr lang="en-US" dirty="0"/>
              <a:t>4.   Are you married?</a:t>
            </a:r>
          </a:p>
          <a:p>
            <a:r>
              <a:rPr lang="en-US" dirty="0"/>
              <a:t>5.   What is your occupation?       </a:t>
            </a:r>
          </a:p>
          <a:p>
            <a:r>
              <a:rPr lang="en-US" dirty="0"/>
              <a:t>6.   Can you read? Write?</a:t>
            </a:r>
          </a:p>
          <a:p>
            <a:r>
              <a:rPr lang="en-US" dirty="0"/>
              <a:t>7.   What is your nationality? </a:t>
            </a:r>
          </a:p>
          <a:p>
            <a:r>
              <a:rPr lang="en-US" dirty="0"/>
              <a:t> 8.   What city are you from?</a:t>
            </a:r>
          </a:p>
          <a:p>
            <a:r>
              <a:rPr lang="en-US" dirty="0"/>
              <a:t>9.   Where are you going?                   </a:t>
            </a:r>
          </a:p>
          <a:p>
            <a:r>
              <a:rPr lang="en-US" dirty="0"/>
              <a:t>10.  Who paid for your passage?</a:t>
            </a:r>
          </a:p>
          <a:p>
            <a:r>
              <a:rPr lang="en-US" dirty="0"/>
              <a:t>11.  How much money do you have?  </a:t>
            </a:r>
          </a:p>
          <a:p>
            <a:r>
              <a:rPr lang="en-US" dirty="0"/>
              <a:t>12.  Have you ever been to the U.S.?</a:t>
            </a:r>
          </a:p>
          <a:p>
            <a:endParaRPr lang="en-US" dirty="0"/>
          </a:p>
        </p:txBody>
      </p:sp>
      <p:pic>
        <p:nvPicPr>
          <p:cNvPr id="9218" name="Picture 2" descr="http://farm5.static.flickr.com/4024/4363331138_f2326fc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1500" y="890368"/>
            <a:ext cx="4762500" cy="3581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4800" y="4572000"/>
            <a:ext cx="8153400" cy="2031325"/>
          </a:xfrm>
          <a:prstGeom prst="rect">
            <a:avLst/>
          </a:prstGeom>
          <a:noFill/>
          <a:ln>
            <a:solidFill>
              <a:schemeClr val="tx1"/>
            </a:solidFill>
          </a:ln>
        </p:spPr>
        <p:txBody>
          <a:bodyPr wrap="square" rtlCol="0">
            <a:spAutoFit/>
          </a:bodyPr>
          <a:lstStyle/>
          <a:p>
            <a:r>
              <a:rPr lang="en-US" dirty="0"/>
              <a:t>After passing the medical exams, immigrants had to prove they could legally come into America. They had to prove their country of origin and where they expected to live and work once they entered the country. </a:t>
            </a:r>
            <a:r>
              <a:rPr lang="en-US" dirty="0">
                <a:hlinkClick r:id=""/>
              </a:rPr>
              <a:t>Inspectors</a:t>
            </a:r>
            <a:r>
              <a:rPr lang="en-US" dirty="0"/>
              <a:t> rejected any immigrant with a criminal record or those suspected of being </a:t>
            </a:r>
            <a:r>
              <a:rPr lang="en-US" dirty="0">
                <a:hlinkClick r:id=""/>
              </a:rPr>
              <a:t>indentured servants.</a:t>
            </a:r>
            <a:r>
              <a:rPr lang="en-US" dirty="0"/>
              <a:t> By 1921, immigrants had to pass a </a:t>
            </a:r>
            <a:r>
              <a:rPr lang="en-US" dirty="0">
                <a:hlinkClick r:id=""/>
              </a:rPr>
              <a:t>literacy test</a:t>
            </a:r>
            <a:r>
              <a:rPr lang="en-US" dirty="0"/>
              <a:t> and show a passport and visa. </a:t>
            </a:r>
            <a:br>
              <a:rPr lang="en-US" dirty="0"/>
            </a:br>
            <a:r>
              <a:rPr lang="en-US" dirty="0"/>
              <a:t/>
            </a:r>
            <a:br>
              <a:rPr lang="en-US" dirty="0"/>
            </a:br>
            <a:endParaRPr lang="en-US" dirty="0"/>
          </a:p>
        </p:txBody>
      </p:sp>
    </p:spTree>
    <p:extLst>
      <p:ext uri="{BB962C8B-B14F-4D97-AF65-F5344CB8AC3E}">
        <p14:creationId xmlns:p14="http://schemas.microsoft.com/office/powerpoint/2010/main" val="3652012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Exam</a:t>
            </a:r>
            <a:endParaRPr lang="en-US" dirty="0"/>
          </a:p>
        </p:txBody>
      </p:sp>
      <p:sp>
        <p:nvSpPr>
          <p:cNvPr id="3" name="Content Placeholder 2"/>
          <p:cNvSpPr>
            <a:spLocks noGrp="1"/>
          </p:cNvSpPr>
          <p:nvPr>
            <p:ph idx="1"/>
          </p:nvPr>
        </p:nvSpPr>
        <p:spPr/>
        <p:txBody>
          <a:bodyPr/>
          <a:lstStyle/>
          <a:p>
            <a:r>
              <a:rPr lang="en-US" dirty="0" smtClean="0"/>
              <a:t>Why do you think these questions were asked?</a:t>
            </a:r>
          </a:p>
          <a:p>
            <a:r>
              <a:rPr lang="en-US" dirty="0" smtClean="0"/>
              <a:t>What might the officials have been looking for?</a:t>
            </a:r>
            <a:endParaRPr lang="en-US" dirty="0"/>
          </a:p>
        </p:txBody>
      </p:sp>
    </p:spTree>
    <p:extLst>
      <p:ext uri="{BB962C8B-B14F-4D97-AF65-F5344CB8AC3E}">
        <p14:creationId xmlns:p14="http://schemas.microsoft.com/office/powerpoint/2010/main" val="3625441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4" name="Picture 4" descr="http://teacher.scholastic.com/activities/immigration/tour/images/ellis_arrival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00200"/>
            <a:ext cx="8991600" cy="5410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152400"/>
            <a:ext cx="8991600" cy="1754326"/>
          </a:xfrm>
          <a:prstGeom prst="rect">
            <a:avLst/>
          </a:prstGeom>
          <a:noFill/>
        </p:spPr>
        <p:txBody>
          <a:bodyPr wrap="square" rtlCol="0">
            <a:spAutoFit/>
          </a:bodyPr>
          <a:lstStyle/>
          <a:p>
            <a:r>
              <a:rPr lang="en-US" dirty="0">
                <a:hlinkClick r:id=""/>
              </a:rPr>
              <a:t>The Great Hall</a:t>
            </a:r>
            <a:r>
              <a:rPr lang="en-US" dirty="0"/>
              <a:t> was the large waiting room of Ellis Island. Immigrants waited here for their interviews with legal inspectors after finishing their medical exams. At best, the entire process through Ellis Island took three to five hours. But sometimes problems came up, like family members waiting for a relative to be treated in the hospital ward. Some families stayed for days on Ellis Island, others for weeks, and still others for months.</a:t>
            </a:r>
            <a:br>
              <a:rPr lang="en-US" dirty="0"/>
            </a:br>
            <a:endParaRPr lang="en-US" dirty="0"/>
          </a:p>
        </p:txBody>
      </p:sp>
    </p:spTree>
    <p:extLst>
      <p:ext uri="{BB962C8B-B14F-4D97-AF65-F5344CB8AC3E}">
        <p14:creationId xmlns:p14="http://schemas.microsoft.com/office/powerpoint/2010/main" val="40174579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1569660"/>
          </a:xfrm>
          <a:prstGeom prst="rect">
            <a:avLst/>
          </a:prstGeom>
          <a:noFill/>
          <a:ln>
            <a:solidFill>
              <a:schemeClr val="tx1"/>
            </a:solidFill>
          </a:ln>
        </p:spPr>
        <p:txBody>
          <a:bodyPr wrap="square" rtlCol="0">
            <a:spAutoFit/>
          </a:bodyPr>
          <a:lstStyle/>
          <a:p>
            <a:r>
              <a:rPr lang="en-US" sz="2400" dirty="0"/>
              <a:t>In the money exchange area immigrants exchanged the money of their homeland for dollars, and purchased any train tickets they needed. Laws passed in 1909 required each immigrant to have at least 20 dollars before they were allowed to enter America.</a:t>
            </a:r>
          </a:p>
        </p:txBody>
      </p:sp>
      <p:pic>
        <p:nvPicPr>
          <p:cNvPr id="11266" name="Picture 2" descr="http://teacher.scholastic.com/activities/immigration/tour/images/ellis_arrival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67131"/>
            <a:ext cx="8915400" cy="487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2314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13314" name="Picture 2" descr="http://ephemeralnewyork.files.wordpress.com/2010/03/ellisislandkissingpo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600200"/>
            <a:ext cx="8991600" cy="5410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76200"/>
            <a:ext cx="9144000" cy="1754326"/>
          </a:xfrm>
          <a:prstGeom prst="rect">
            <a:avLst/>
          </a:prstGeom>
          <a:noFill/>
        </p:spPr>
        <p:txBody>
          <a:bodyPr wrap="square" rtlCol="0">
            <a:spAutoFit/>
          </a:bodyPr>
          <a:lstStyle/>
          <a:p>
            <a:r>
              <a:rPr lang="en-US" dirty="0"/>
              <a:t>Just beyond the money exchange was the exit from </a:t>
            </a:r>
            <a:r>
              <a:rPr lang="en-US" dirty="0">
                <a:hlinkClick r:id=""/>
              </a:rPr>
              <a:t>Ellis Island</a:t>
            </a:r>
            <a:r>
              <a:rPr lang="en-US" dirty="0"/>
              <a:t>. Staff members referred to this spot </a:t>
            </a:r>
            <a:r>
              <a:rPr lang="en-US" i="1" dirty="0"/>
              <a:t>as the kissing post</a:t>
            </a:r>
            <a:r>
              <a:rPr lang="en-US" dirty="0"/>
              <a:t> because of all the emotional reunions that were witnessed there. Two thirds of the new Americans then boarded a ferry to New Jersey, where the next leg of their American journey would begin. The remaining third took the ferryboat to Manhattan to begin their new life in New York City, only one mile away. </a:t>
            </a:r>
            <a:br>
              <a:rPr lang="en-US" dirty="0"/>
            </a:br>
            <a:endParaRPr lang="en-US" dirty="0"/>
          </a:p>
        </p:txBody>
      </p:sp>
    </p:spTree>
    <p:extLst>
      <p:ext uri="{BB962C8B-B14F-4D97-AF65-F5344CB8AC3E}">
        <p14:creationId xmlns:p14="http://schemas.microsoft.com/office/powerpoint/2010/main" val="2934282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heritage-ships.com/images/steer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257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297658" y="0"/>
            <a:ext cx="3810000" cy="7078861"/>
          </a:xfrm>
          <a:prstGeom prst="rect">
            <a:avLst/>
          </a:prstGeom>
          <a:noFill/>
        </p:spPr>
        <p:txBody>
          <a:bodyPr wrap="square" rtlCol="0">
            <a:spAutoFit/>
          </a:bodyPr>
          <a:lstStyle/>
          <a:p>
            <a:r>
              <a:rPr lang="en-US" sz="1600" dirty="0">
                <a:latin typeface="Arial" pitchFamily="34" charset="0"/>
                <a:cs typeface="Arial" pitchFamily="34" charset="0"/>
              </a:rPr>
              <a:t>" During these twelve days In the steerage I lived In a disorder and in surroundings that offended every sense. Only the fresh breeze from the sea overcame the sickening odors. The vile language of the men, the screams of the women defending themselves, the crying of children, wretched because of their surroundings, and practically every sound that reached the ears Irritated beyond endurance. There was no night before which the eye did not prefer to close</a:t>
            </a:r>
            <a:r>
              <a:rPr lang="en-US" sz="1600" dirty="0" smtClean="0">
                <a:latin typeface="Arial" pitchFamily="34" charset="0"/>
                <a:cs typeface="Arial" pitchFamily="34" charset="0"/>
              </a:rPr>
              <a:t>.</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t>
            </a:r>
            <a:r>
              <a:rPr lang="en-US" sz="1600" dirty="0">
                <a:latin typeface="Arial" pitchFamily="34" charset="0"/>
                <a:cs typeface="Arial" pitchFamily="34" charset="0"/>
              </a:rPr>
              <a:t>Everything was dirty, sticky, and disagreeable to the touch. Every impression was offensive. Worse than this was the general air of immorality. For fifteen hours each day 1 witnessed all around me this Improper, indecent, and forced mingling of men and women who were total strangers, and often did not understand one word of the same language. People cannot live with such surroundings and not be influenced."</a:t>
            </a:r>
          </a:p>
          <a:p>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936875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www.studyzone.org/testprep/ss5/c/boat_cop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18" y="3517"/>
            <a:ext cx="9168618" cy="6854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8686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http://www.paulgassfamily.com/section2/ii3/ii3images/Statue%20of%20liberty%20and%20ship3c13735ufixed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4" y="8206"/>
            <a:ext cx="5793544" cy="684979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patrioticcoloringpages.com/statue-of-liberty/free/007-statue-of-liberty-inscription.gif"/>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445958" y="8206"/>
            <a:ext cx="3698042" cy="6849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351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descr="http://prints.encore-editions.com/500/0/immigrants-carrying-luggage-ellis-island-new-yor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24" y="0"/>
            <a:ext cx="3692476" cy="70104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sydaby.eget.net/swe/pics/ellis_island_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0905" y="0"/>
            <a:ext cx="542309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392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teacher.scholastic.com/activities/immigration/tour/images/ellis_arrival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81200"/>
            <a:ext cx="9144000" cy="4876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0"/>
            <a:ext cx="9144000" cy="2585323"/>
          </a:xfrm>
          <a:prstGeom prst="rect">
            <a:avLst/>
          </a:prstGeom>
          <a:noFill/>
        </p:spPr>
        <p:txBody>
          <a:bodyPr wrap="square" rtlCol="0">
            <a:spAutoFit/>
          </a:bodyPr>
          <a:lstStyle/>
          <a:p>
            <a:r>
              <a:rPr lang="en-US" dirty="0"/>
              <a:t>The first test the immigrants had to pass became known as the "six second medical exam." As the immigrants climbed the stairs to the Great Hall, doctors stood at the top and watched. They were looking for anyone having difficulty coming up the steps. If a medical problem or disability was suspected, one of seventeen different chalk marks was put on the person's clothing. They were then sent for a full physical examination. If they weren't marked, they went on to wait in the Great Hall to be processed and then exited down the Staircase of Separation (shown above) when they were finished.</a:t>
            </a:r>
            <a:br>
              <a:rPr lang="en-US" dirty="0"/>
            </a:br>
            <a:r>
              <a:rPr lang="en-US" dirty="0"/>
              <a:t/>
            </a:r>
            <a:br>
              <a:rPr lang="en-US" dirty="0"/>
            </a:br>
            <a:endParaRPr lang="en-US" dirty="0"/>
          </a:p>
        </p:txBody>
      </p:sp>
    </p:spTree>
    <p:extLst>
      <p:ext uri="{BB962C8B-B14F-4D97-AF65-F5344CB8AC3E}">
        <p14:creationId xmlns:p14="http://schemas.microsoft.com/office/powerpoint/2010/main" val="757600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8229600" cy="1143000"/>
          </a:xfrm>
        </p:spPr>
        <p:txBody>
          <a:bodyPr/>
          <a:lstStyle/>
          <a:p>
            <a:r>
              <a:rPr lang="en-US" dirty="0" smtClean="0"/>
              <a:t>Eye Exam</a:t>
            </a:r>
            <a:endParaRPr lang="en-US" dirty="0"/>
          </a:p>
        </p:txBody>
      </p:sp>
      <p:pic>
        <p:nvPicPr>
          <p:cNvPr id="6148" name="Picture 4" descr="http://www.nps.gov/elis/historyculture/images/buttonhook_collection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2711" y="0"/>
            <a:ext cx="4378568" cy="685800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www.paulgassfamily.com/section2/ii3/ii3images/Ellis%20Island%20eye%20exam3a10036u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90600"/>
            <a:ext cx="4592711"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864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Medical Check: Eyes, scalp, heart rate</a:t>
            </a:r>
            <a:endParaRPr lang="en-US" dirty="0"/>
          </a:p>
        </p:txBody>
      </p:sp>
      <p:sp>
        <p:nvSpPr>
          <p:cNvPr id="3" name="Content Placeholder 2"/>
          <p:cNvSpPr>
            <a:spLocks noGrp="1"/>
          </p:cNvSpPr>
          <p:nvPr>
            <p:ph idx="1"/>
          </p:nvPr>
        </p:nvSpPr>
        <p:spPr/>
        <p:txBody>
          <a:bodyPr/>
          <a:lstStyle/>
          <a:p>
            <a:endParaRPr lang="en-US" dirty="0"/>
          </a:p>
        </p:txBody>
      </p:sp>
      <p:pic>
        <p:nvPicPr>
          <p:cNvPr id="7170" name="Picture 2" descr="http://www.eyewitnesstohistory.com/images/snpim1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32205"/>
            <a:ext cx="5334000" cy="525780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ajph.aphapublications.org/content/vol94/issue4/images/small/womeninspecte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565030"/>
            <a:ext cx="3657600" cy="5140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6721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0430107"/>
              </p:ext>
            </p:extLst>
          </p:nvPr>
        </p:nvGraphicFramePr>
        <p:xfrm>
          <a:off x="76200" y="0"/>
          <a:ext cx="6781800" cy="6858000"/>
        </p:xfrm>
        <a:graphic>
          <a:graphicData uri="http://schemas.openxmlformats.org/drawingml/2006/table">
            <a:tbl>
              <a:tblPr>
                <a:tableStyleId>{5C22544A-7EE6-4342-B048-85BDC9FD1C3A}</a:tableStyleId>
              </a:tblPr>
              <a:tblGrid>
                <a:gridCol w="1993850"/>
                <a:gridCol w="4787950"/>
              </a:tblGrid>
              <a:tr h="381000">
                <a:tc>
                  <a:txBody>
                    <a:bodyPr/>
                    <a:lstStyle/>
                    <a:p>
                      <a:pPr marL="0" marR="0" algn="ctr">
                        <a:spcBef>
                          <a:spcPts val="0"/>
                        </a:spcBef>
                        <a:spcAft>
                          <a:spcPts val="0"/>
                        </a:spcAft>
                      </a:pPr>
                      <a:r>
                        <a:rPr lang="en-US" sz="1800" dirty="0">
                          <a:effectLst/>
                        </a:rPr>
                        <a:t>X</a:t>
                      </a:r>
                      <a:endParaRPr lang="en-US" sz="1800" dirty="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a:effectLst/>
                        </a:rPr>
                        <a:t>Suspected Mental Defect</a:t>
                      </a:r>
                      <a:endParaRPr lang="en-US" sz="1800">
                        <a:effectLst/>
                        <a:latin typeface="Times New Roman"/>
                        <a:ea typeface="Times New Roman"/>
                        <a:cs typeface="Times New Roman"/>
                      </a:endParaRPr>
                    </a:p>
                  </a:txBody>
                  <a:tcPr marL="53015" marR="53015" marT="53015" marB="53015" anchor="ctr"/>
                </a:tc>
              </a:tr>
              <a:tr h="381000">
                <a:tc>
                  <a:txBody>
                    <a:bodyPr/>
                    <a:lstStyle/>
                    <a:p>
                      <a:pPr marL="0" marR="0" algn="ctr">
                        <a:spcBef>
                          <a:spcPts val="0"/>
                        </a:spcBef>
                        <a:spcAft>
                          <a:spcPts val="0"/>
                        </a:spcAft>
                      </a:pPr>
                      <a:r>
                        <a:rPr lang="en-US" sz="1800">
                          <a:effectLst/>
                        </a:rPr>
                        <a:t>Circled X</a:t>
                      </a:r>
                      <a:endParaRPr lang="en-US" sz="180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a:effectLst/>
                        </a:rPr>
                        <a:t>Definite signs of Mental Defect</a:t>
                      </a:r>
                      <a:endParaRPr lang="en-US" sz="1800">
                        <a:effectLst/>
                        <a:latin typeface="Times New Roman"/>
                        <a:ea typeface="Times New Roman"/>
                        <a:cs typeface="Times New Roman"/>
                      </a:endParaRPr>
                    </a:p>
                  </a:txBody>
                  <a:tcPr marL="53015" marR="53015" marT="53015" marB="53015" anchor="ctr"/>
                </a:tc>
              </a:tr>
              <a:tr h="381000">
                <a:tc>
                  <a:txBody>
                    <a:bodyPr/>
                    <a:lstStyle/>
                    <a:p>
                      <a:pPr marL="0" marR="0" algn="ctr">
                        <a:spcBef>
                          <a:spcPts val="0"/>
                        </a:spcBef>
                        <a:spcAft>
                          <a:spcPts val="0"/>
                        </a:spcAft>
                      </a:pPr>
                      <a:r>
                        <a:rPr lang="en-US" sz="1800" dirty="0">
                          <a:effectLst/>
                        </a:rPr>
                        <a:t>B</a:t>
                      </a:r>
                      <a:endParaRPr lang="en-US" sz="1800" dirty="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a:effectLst/>
                        </a:rPr>
                        <a:t>Black</a:t>
                      </a:r>
                      <a:endParaRPr lang="en-US" sz="1800">
                        <a:effectLst/>
                        <a:latin typeface="Times New Roman"/>
                        <a:ea typeface="Times New Roman"/>
                        <a:cs typeface="Times New Roman"/>
                      </a:endParaRPr>
                    </a:p>
                  </a:txBody>
                  <a:tcPr marL="53015" marR="53015" marT="53015" marB="53015" anchor="ctr"/>
                </a:tc>
              </a:tr>
              <a:tr h="381000">
                <a:tc>
                  <a:txBody>
                    <a:bodyPr/>
                    <a:lstStyle/>
                    <a:p>
                      <a:pPr marL="0" marR="0" algn="ctr">
                        <a:spcBef>
                          <a:spcPts val="0"/>
                        </a:spcBef>
                        <a:spcAft>
                          <a:spcPts val="0"/>
                        </a:spcAft>
                      </a:pPr>
                      <a:r>
                        <a:rPr lang="en-US" sz="1800">
                          <a:effectLst/>
                        </a:rPr>
                        <a:t>C</a:t>
                      </a:r>
                      <a:endParaRPr lang="en-US" sz="180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a:effectLst/>
                        </a:rPr>
                        <a:t>Conjunctivitis</a:t>
                      </a:r>
                      <a:endParaRPr lang="en-US" sz="1800">
                        <a:effectLst/>
                        <a:latin typeface="Times New Roman"/>
                        <a:ea typeface="Times New Roman"/>
                        <a:cs typeface="Times New Roman"/>
                      </a:endParaRPr>
                    </a:p>
                  </a:txBody>
                  <a:tcPr marL="53015" marR="53015" marT="53015" marB="53015" anchor="ctr"/>
                </a:tc>
              </a:tr>
              <a:tr h="381000">
                <a:tc>
                  <a:txBody>
                    <a:bodyPr/>
                    <a:lstStyle/>
                    <a:p>
                      <a:pPr marL="0" marR="0" algn="ctr">
                        <a:spcBef>
                          <a:spcPts val="0"/>
                        </a:spcBef>
                        <a:spcAft>
                          <a:spcPts val="0"/>
                        </a:spcAft>
                      </a:pPr>
                      <a:r>
                        <a:rPr lang="en-US" sz="1800">
                          <a:effectLst/>
                        </a:rPr>
                        <a:t>CT</a:t>
                      </a:r>
                      <a:endParaRPr lang="en-US" sz="180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a:effectLst/>
                        </a:rPr>
                        <a:t>Trachoma</a:t>
                      </a:r>
                      <a:endParaRPr lang="en-US" sz="1800">
                        <a:effectLst/>
                        <a:latin typeface="Times New Roman"/>
                        <a:ea typeface="Times New Roman"/>
                        <a:cs typeface="Times New Roman"/>
                      </a:endParaRPr>
                    </a:p>
                  </a:txBody>
                  <a:tcPr marL="53015" marR="53015" marT="53015" marB="53015" anchor="ctr"/>
                </a:tc>
              </a:tr>
              <a:tr h="381000">
                <a:tc>
                  <a:txBody>
                    <a:bodyPr/>
                    <a:lstStyle/>
                    <a:p>
                      <a:pPr marL="0" marR="0" algn="ctr">
                        <a:spcBef>
                          <a:spcPts val="0"/>
                        </a:spcBef>
                        <a:spcAft>
                          <a:spcPts val="0"/>
                        </a:spcAft>
                      </a:pPr>
                      <a:r>
                        <a:rPr lang="en-US" sz="1800" dirty="0">
                          <a:effectLst/>
                        </a:rPr>
                        <a:t>E</a:t>
                      </a:r>
                      <a:endParaRPr lang="en-US" sz="1800" dirty="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a:effectLst/>
                        </a:rPr>
                        <a:t>Eyes</a:t>
                      </a:r>
                      <a:endParaRPr lang="en-US" sz="1800">
                        <a:effectLst/>
                        <a:latin typeface="Times New Roman"/>
                        <a:ea typeface="Times New Roman"/>
                        <a:cs typeface="Times New Roman"/>
                      </a:endParaRPr>
                    </a:p>
                  </a:txBody>
                  <a:tcPr marL="53015" marR="53015" marT="53015" marB="53015" anchor="ctr"/>
                </a:tc>
              </a:tr>
              <a:tr h="381000">
                <a:tc>
                  <a:txBody>
                    <a:bodyPr/>
                    <a:lstStyle/>
                    <a:p>
                      <a:pPr marL="0" marR="0" algn="ctr">
                        <a:spcBef>
                          <a:spcPts val="0"/>
                        </a:spcBef>
                        <a:spcAft>
                          <a:spcPts val="0"/>
                        </a:spcAft>
                      </a:pPr>
                      <a:r>
                        <a:rPr lang="en-US" sz="1800">
                          <a:effectLst/>
                        </a:rPr>
                        <a:t>F</a:t>
                      </a:r>
                      <a:endParaRPr lang="en-US" sz="180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a:effectLst/>
                        </a:rPr>
                        <a:t>Face</a:t>
                      </a:r>
                      <a:endParaRPr lang="en-US" sz="1800">
                        <a:effectLst/>
                        <a:latin typeface="Times New Roman"/>
                        <a:ea typeface="Times New Roman"/>
                        <a:cs typeface="Times New Roman"/>
                      </a:endParaRPr>
                    </a:p>
                  </a:txBody>
                  <a:tcPr marL="53015" marR="53015" marT="53015" marB="53015" anchor="ctr"/>
                </a:tc>
              </a:tr>
              <a:tr h="381000">
                <a:tc>
                  <a:txBody>
                    <a:bodyPr/>
                    <a:lstStyle/>
                    <a:p>
                      <a:pPr marL="0" marR="0" algn="ctr">
                        <a:spcBef>
                          <a:spcPts val="0"/>
                        </a:spcBef>
                        <a:spcAft>
                          <a:spcPts val="0"/>
                        </a:spcAft>
                      </a:pPr>
                      <a:r>
                        <a:rPr lang="en-US" sz="1800">
                          <a:effectLst/>
                        </a:rPr>
                        <a:t>FT</a:t>
                      </a:r>
                      <a:endParaRPr lang="en-US" sz="180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a:effectLst/>
                        </a:rPr>
                        <a:t>Feet</a:t>
                      </a:r>
                      <a:endParaRPr lang="en-US" sz="1800">
                        <a:effectLst/>
                        <a:latin typeface="Times New Roman"/>
                        <a:ea typeface="Times New Roman"/>
                        <a:cs typeface="Times New Roman"/>
                      </a:endParaRPr>
                    </a:p>
                  </a:txBody>
                  <a:tcPr marL="53015" marR="53015" marT="53015" marB="53015" anchor="ctr"/>
                </a:tc>
              </a:tr>
              <a:tr h="381000">
                <a:tc>
                  <a:txBody>
                    <a:bodyPr/>
                    <a:lstStyle/>
                    <a:p>
                      <a:pPr marL="0" marR="0" algn="ctr">
                        <a:spcBef>
                          <a:spcPts val="0"/>
                        </a:spcBef>
                        <a:spcAft>
                          <a:spcPts val="0"/>
                        </a:spcAft>
                      </a:pPr>
                      <a:r>
                        <a:rPr lang="en-US" sz="1800">
                          <a:effectLst/>
                        </a:rPr>
                        <a:t>G</a:t>
                      </a:r>
                      <a:endParaRPr lang="en-US" sz="180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a:effectLst/>
                        </a:rPr>
                        <a:t>Goiter</a:t>
                      </a:r>
                      <a:endParaRPr lang="en-US" sz="1800">
                        <a:effectLst/>
                        <a:latin typeface="Times New Roman"/>
                        <a:ea typeface="Times New Roman"/>
                        <a:cs typeface="Times New Roman"/>
                      </a:endParaRPr>
                    </a:p>
                  </a:txBody>
                  <a:tcPr marL="53015" marR="53015" marT="53015" marB="53015" anchor="ctr"/>
                </a:tc>
              </a:tr>
              <a:tr h="381000">
                <a:tc>
                  <a:txBody>
                    <a:bodyPr/>
                    <a:lstStyle/>
                    <a:p>
                      <a:pPr marL="0" marR="0" algn="ctr">
                        <a:spcBef>
                          <a:spcPts val="0"/>
                        </a:spcBef>
                        <a:spcAft>
                          <a:spcPts val="0"/>
                        </a:spcAft>
                      </a:pPr>
                      <a:r>
                        <a:rPr lang="en-US" sz="1800">
                          <a:effectLst/>
                        </a:rPr>
                        <a:t>H</a:t>
                      </a:r>
                      <a:endParaRPr lang="en-US" sz="180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a:effectLst/>
                        </a:rPr>
                        <a:t>Heart</a:t>
                      </a:r>
                      <a:endParaRPr lang="en-US" sz="1800">
                        <a:effectLst/>
                        <a:latin typeface="Times New Roman"/>
                        <a:ea typeface="Times New Roman"/>
                        <a:cs typeface="Times New Roman"/>
                      </a:endParaRPr>
                    </a:p>
                  </a:txBody>
                  <a:tcPr marL="53015" marR="53015" marT="53015" marB="53015" anchor="ctr"/>
                </a:tc>
              </a:tr>
              <a:tr h="381000">
                <a:tc>
                  <a:txBody>
                    <a:bodyPr/>
                    <a:lstStyle/>
                    <a:p>
                      <a:pPr marL="0" marR="0" algn="ctr">
                        <a:spcBef>
                          <a:spcPts val="0"/>
                        </a:spcBef>
                        <a:spcAft>
                          <a:spcPts val="0"/>
                        </a:spcAft>
                      </a:pPr>
                      <a:r>
                        <a:rPr lang="en-US" sz="1800">
                          <a:effectLst/>
                        </a:rPr>
                        <a:t>K</a:t>
                      </a:r>
                      <a:endParaRPr lang="en-US" sz="180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a:effectLst/>
                        </a:rPr>
                        <a:t>Hernia</a:t>
                      </a:r>
                      <a:endParaRPr lang="en-US" sz="1800">
                        <a:effectLst/>
                        <a:latin typeface="Times New Roman"/>
                        <a:ea typeface="Times New Roman"/>
                        <a:cs typeface="Times New Roman"/>
                      </a:endParaRPr>
                    </a:p>
                  </a:txBody>
                  <a:tcPr marL="53015" marR="53015" marT="53015" marB="53015" anchor="ctr"/>
                </a:tc>
              </a:tr>
              <a:tr h="381000">
                <a:tc>
                  <a:txBody>
                    <a:bodyPr/>
                    <a:lstStyle/>
                    <a:p>
                      <a:pPr marL="0" marR="0" algn="ctr">
                        <a:spcBef>
                          <a:spcPts val="0"/>
                        </a:spcBef>
                        <a:spcAft>
                          <a:spcPts val="0"/>
                        </a:spcAft>
                      </a:pPr>
                      <a:r>
                        <a:rPr lang="en-US" sz="1800">
                          <a:effectLst/>
                        </a:rPr>
                        <a:t>N</a:t>
                      </a:r>
                      <a:endParaRPr lang="en-US" sz="180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a:effectLst/>
                        </a:rPr>
                        <a:t>Neck</a:t>
                      </a:r>
                      <a:endParaRPr lang="en-US" sz="1800">
                        <a:effectLst/>
                        <a:latin typeface="Times New Roman"/>
                        <a:ea typeface="Times New Roman"/>
                        <a:cs typeface="Times New Roman"/>
                      </a:endParaRPr>
                    </a:p>
                  </a:txBody>
                  <a:tcPr marL="53015" marR="53015" marT="53015" marB="53015" anchor="ctr"/>
                </a:tc>
              </a:tr>
              <a:tr h="381000">
                <a:tc>
                  <a:txBody>
                    <a:bodyPr/>
                    <a:lstStyle/>
                    <a:p>
                      <a:pPr marL="0" marR="0" algn="ctr">
                        <a:spcBef>
                          <a:spcPts val="0"/>
                        </a:spcBef>
                        <a:spcAft>
                          <a:spcPts val="0"/>
                        </a:spcAft>
                      </a:pPr>
                      <a:r>
                        <a:rPr lang="en-US" sz="1800">
                          <a:effectLst/>
                        </a:rPr>
                        <a:t>L</a:t>
                      </a:r>
                      <a:endParaRPr lang="en-US" sz="180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a:effectLst/>
                        </a:rPr>
                        <a:t>Lameness</a:t>
                      </a:r>
                      <a:endParaRPr lang="en-US" sz="1800">
                        <a:effectLst/>
                        <a:latin typeface="Times New Roman"/>
                        <a:ea typeface="Times New Roman"/>
                        <a:cs typeface="Times New Roman"/>
                      </a:endParaRPr>
                    </a:p>
                  </a:txBody>
                  <a:tcPr marL="53015" marR="53015" marT="53015" marB="53015" anchor="ctr"/>
                </a:tc>
              </a:tr>
              <a:tr h="381000">
                <a:tc>
                  <a:txBody>
                    <a:bodyPr/>
                    <a:lstStyle/>
                    <a:p>
                      <a:pPr marL="0" marR="0" algn="ctr">
                        <a:spcBef>
                          <a:spcPts val="0"/>
                        </a:spcBef>
                        <a:spcAft>
                          <a:spcPts val="0"/>
                        </a:spcAft>
                      </a:pPr>
                      <a:r>
                        <a:rPr lang="en-US" sz="1800">
                          <a:effectLst/>
                        </a:rPr>
                        <a:t>P</a:t>
                      </a:r>
                      <a:endParaRPr lang="en-US" sz="180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a:effectLst/>
                        </a:rPr>
                        <a:t>Physical and Lungs</a:t>
                      </a:r>
                      <a:endParaRPr lang="en-US" sz="1800">
                        <a:effectLst/>
                        <a:latin typeface="Times New Roman"/>
                        <a:ea typeface="Times New Roman"/>
                        <a:cs typeface="Times New Roman"/>
                      </a:endParaRPr>
                    </a:p>
                  </a:txBody>
                  <a:tcPr marL="53015" marR="53015" marT="53015" marB="53015" anchor="ctr"/>
                </a:tc>
              </a:tr>
              <a:tr h="381000">
                <a:tc>
                  <a:txBody>
                    <a:bodyPr/>
                    <a:lstStyle/>
                    <a:p>
                      <a:pPr marL="0" marR="0" algn="ctr">
                        <a:spcBef>
                          <a:spcPts val="0"/>
                        </a:spcBef>
                        <a:spcAft>
                          <a:spcPts val="0"/>
                        </a:spcAft>
                      </a:pPr>
                      <a:r>
                        <a:rPr lang="en-US" sz="1800">
                          <a:effectLst/>
                        </a:rPr>
                        <a:t>PG</a:t>
                      </a:r>
                      <a:endParaRPr lang="en-US" sz="180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a:effectLst/>
                        </a:rPr>
                        <a:t>Pregnancy</a:t>
                      </a:r>
                      <a:endParaRPr lang="en-US" sz="1800">
                        <a:effectLst/>
                        <a:latin typeface="Times New Roman"/>
                        <a:ea typeface="Times New Roman"/>
                        <a:cs typeface="Times New Roman"/>
                      </a:endParaRPr>
                    </a:p>
                  </a:txBody>
                  <a:tcPr marL="53015" marR="53015" marT="53015" marB="53015" anchor="ctr"/>
                </a:tc>
              </a:tr>
              <a:tr h="381000">
                <a:tc>
                  <a:txBody>
                    <a:bodyPr/>
                    <a:lstStyle/>
                    <a:p>
                      <a:pPr marL="0" marR="0" algn="ctr">
                        <a:spcBef>
                          <a:spcPts val="0"/>
                        </a:spcBef>
                        <a:spcAft>
                          <a:spcPts val="0"/>
                        </a:spcAft>
                      </a:pPr>
                      <a:r>
                        <a:rPr lang="en-US" sz="1800">
                          <a:effectLst/>
                        </a:rPr>
                        <a:t>SC</a:t>
                      </a:r>
                      <a:endParaRPr lang="en-US" sz="180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a:effectLst/>
                        </a:rPr>
                        <a:t>Scalp (Fungus)</a:t>
                      </a:r>
                      <a:endParaRPr lang="en-US" sz="1800">
                        <a:effectLst/>
                        <a:latin typeface="Times New Roman"/>
                        <a:ea typeface="Times New Roman"/>
                        <a:cs typeface="Times New Roman"/>
                      </a:endParaRPr>
                    </a:p>
                  </a:txBody>
                  <a:tcPr marL="53015" marR="53015" marT="53015" marB="53015" anchor="ctr"/>
                </a:tc>
              </a:tr>
              <a:tr h="381000">
                <a:tc>
                  <a:txBody>
                    <a:bodyPr/>
                    <a:lstStyle/>
                    <a:p>
                      <a:pPr marL="0" marR="0" algn="ctr">
                        <a:spcBef>
                          <a:spcPts val="0"/>
                        </a:spcBef>
                        <a:spcAft>
                          <a:spcPts val="0"/>
                        </a:spcAft>
                      </a:pPr>
                      <a:r>
                        <a:rPr lang="en-US" sz="1800">
                          <a:effectLst/>
                        </a:rPr>
                        <a:t>S</a:t>
                      </a:r>
                      <a:endParaRPr lang="en-US" sz="180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a:effectLst/>
                        </a:rPr>
                        <a:t>Senility</a:t>
                      </a:r>
                      <a:endParaRPr lang="en-US" sz="1800">
                        <a:effectLst/>
                        <a:latin typeface="Times New Roman"/>
                        <a:ea typeface="Times New Roman"/>
                        <a:cs typeface="Times New Roman"/>
                      </a:endParaRPr>
                    </a:p>
                  </a:txBody>
                  <a:tcPr marL="53015" marR="53015" marT="53015" marB="53015" anchor="ctr"/>
                </a:tc>
              </a:tr>
              <a:tr h="381000">
                <a:tc>
                  <a:txBody>
                    <a:bodyPr/>
                    <a:lstStyle/>
                    <a:p>
                      <a:pPr marL="0" marR="0" algn="ctr">
                        <a:spcBef>
                          <a:spcPts val="0"/>
                        </a:spcBef>
                        <a:spcAft>
                          <a:spcPts val="0"/>
                        </a:spcAft>
                      </a:pPr>
                      <a:r>
                        <a:rPr lang="en-US" sz="1800">
                          <a:effectLst/>
                        </a:rPr>
                        <a:t>SI</a:t>
                      </a:r>
                      <a:endParaRPr lang="en-US" sz="1800">
                        <a:effectLst/>
                        <a:latin typeface="Times New Roman"/>
                        <a:ea typeface="Times New Roman"/>
                        <a:cs typeface="Times New Roman"/>
                      </a:endParaRPr>
                    </a:p>
                  </a:txBody>
                  <a:tcPr marL="53015" marR="53015" marT="53015" marB="53015" anchor="ctr"/>
                </a:tc>
                <a:tc>
                  <a:txBody>
                    <a:bodyPr/>
                    <a:lstStyle/>
                    <a:p>
                      <a:pPr marL="0" marR="0">
                        <a:spcBef>
                          <a:spcPts val="0"/>
                        </a:spcBef>
                        <a:spcAft>
                          <a:spcPts val="0"/>
                        </a:spcAft>
                      </a:pPr>
                      <a:r>
                        <a:rPr lang="en-US" sz="1800" dirty="0">
                          <a:effectLst/>
                        </a:rPr>
                        <a:t>Special Inquiry</a:t>
                      </a:r>
                      <a:endParaRPr lang="en-US" sz="1800" dirty="0">
                        <a:effectLst/>
                        <a:latin typeface="Times New Roman"/>
                        <a:ea typeface="Times New Roman"/>
                        <a:cs typeface="Times New Roman"/>
                      </a:endParaRPr>
                    </a:p>
                  </a:txBody>
                  <a:tcPr marL="53015" marR="53015" marT="53015" marB="53015" anchor="ctr"/>
                </a:tc>
              </a:tr>
            </a:tbl>
          </a:graphicData>
        </a:graphic>
      </p:graphicFrame>
    </p:spTree>
    <p:extLst>
      <p:ext uri="{BB962C8B-B14F-4D97-AF65-F5344CB8AC3E}">
        <p14:creationId xmlns:p14="http://schemas.microsoft.com/office/powerpoint/2010/main" val="2387662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807</Words>
  <Application>Microsoft Office PowerPoint</Application>
  <PresentationFormat>On-screen Show (4:3)</PresentationFormat>
  <Paragraphs>69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Ellis Island Immigration Simulation</vt:lpstr>
      <vt:lpstr>PowerPoint Presentation</vt:lpstr>
      <vt:lpstr>PowerPoint Presentation</vt:lpstr>
      <vt:lpstr>PowerPoint Presentation</vt:lpstr>
      <vt:lpstr>PowerPoint Presentation</vt:lpstr>
      <vt:lpstr>PowerPoint Presentation</vt:lpstr>
      <vt:lpstr>Eye Exam</vt:lpstr>
      <vt:lpstr>Medical Check: Eyes, scalp, heart rate</vt:lpstr>
      <vt:lpstr>PowerPoint Presentation</vt:lpstr>
      <vt:lpstr>Medical Questions</vt:lpstr>
      <vt:lpstr>Mental exam</vt:lpstr>
      <vt:lpstr>Legal Exam: “The Great Room.”</vt:lpstr>
      <vt:lpstr>Legal Exam</vt:lpstr>
      <vt:lpstr>PowerPoint Presentation</vt:lpstr>
      <vt:lpstr>PowerPoint Presentation</vt:lpstr>
      <vt:lpstr>PowerPoint Presentation</vt:lpstr>
    </vt:vector>
  </TitlesOfParts>
  <Company>WCSD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Moffat, Trevor</dc:creator>
  <cp:lastModifiedBy>Moffat, Trevor</cp:lastModifiedBy>
  <cp:revision>7</cp:revision>
  <dcterms:created xsi:type="dcterms:W3CDTF">2011-11-09T18:54:44Z</dcterms:created>
  <dcterms:modified xsi:type="dcterms:W3CDTF">2012-11-12T22:44:47Z</dcterms:modified>
</cp:coreProperties>
</file>